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1" r:id="rId1"/>
  </p:sldMasterIdLst>
  <p:notesMasterIdLst>
    <p:notesMasterId r:id="rId18"/>
  </p:notesMasterIdLst>
  <p:sldIdLst>
    <p:sldId id="258" r:id="rId2"/>
    <p:sldId id="293" r:id="rId3"/>
    <p:sldId id="294" r:id="rId4"/>
    <p:sldId id="297" r:id="rId5"/>
    <p:sldId id="298" r:id="rId6"/>
    <p:sldId id="295" r:id="rId7"/>
    <p:sldId id="304" r:id="rId8"/>
    <p:sldId id="296" r:id="rId9"/>
    <p:sldId id="307" r:id="rId10"/>
    <p:sldId id="300" r:id="rId11"/>
    <p:sldId id="301" r:id="rId12"/>
    <p:sldId id="302" r:id="rId13"/>
    <p:sldId id="303" r:id="rId14"/>
    <p:sldId id="305" r:id="rId15"/>
    <p:sldId id="308" r:id="rId16"/>
    <p:sldId id="306" r:id="rId1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38B59-945C-4AE6-B816-FEA52FDB5EB4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CD7FD-C4D1-4455-BAD8-4C815A59DB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6929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092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789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046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246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3992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436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436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620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E791-DEC6-4EC1-9FD7-36FAC2ACB88E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604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761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0400-AE41-4A96-86B2-28896934C08C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ABCEF-91D2-427C-A94E-43E13013F7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269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FE791-DEC6-4EC1-9FD7-36FAC2ACB88E}" type="datetimeFigureOut">
              <a:rPr lang="ru-RU" smtClean="0"/>
              <a:pPr/>
              <a:t>10.09.2024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B63EB-F1F3-4744-9663-273E2CC0B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960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000"/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325" y="1845733"/>
            <a:ext cx="11631826" cy="234885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300" b="1" dirty="0" smtClean="0">
                <a:latin typeface="+mn-lt"/>
              </a:rPr>
              <a:t/>
            </a:r>
            <a:br>
              <a:rPr lang="ru-RU" sz="3300" b="1" dirty="0" smtClean="0">
                <a:latin typeface="+mn-lt"/>
              </a:rPr>
            </a:br>
            <a:r>
              <a:rPr lang="ru-RU" sz="3300" b="1" dirty="0" smtClean="0">
                <a:latin typeface="+mn-lt"/>
              </a:rPr>
              <a:t>Обсуждение вопроса о переходе школ Чеченской Республики на профильное обучение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746949" cy="6178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16501" y="5753630"/>
            <a:ext cx="6060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Департамент по контролю (надзору) в сфере образования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03120" y="124253"/>
            <a:ext cx="8146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Министерство образования и науки Чеченской Республики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36559" y="6412088"/>
            <a:ext cx="10086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май 2024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xmlns="" val="3676490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Варианты федеральных учебных планов СОО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8244010"/>
              </p:ext>
            </p:extLst>
          </p:nvPr>
        </p:nvGraphicFramePr>
        <p:xfrm>
          <a:off x="141317" y="1122218"/>
          <a:ext cx="11937076" cy="5043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6262">
                  <a:extLst>
                    <a:ext uri="{9D8B030D-6E8A-4147-A177-3AD203B41FA5}">
                      <a16:colId xmlns:a16="http://schemas.microsoft.com/office/drawing/2014/main" xmlns="" val="1610068813"/>
                    </a:ext>
                  </a:extLst>
                </a:gridCol>
                <a:gridCol w="3896262">
                  <a:extLst>
                    <a:ext uri="{9D8B030D-6E8A-4147-A177-3AD203B41FA5}">
                      <a16:colId xmlns:a16="http://schemas.microsoft.com/office/drawing/2014/main" xmlns="" val="2687528530"/>
                    </a:ext>
                  </a:extLst>
                </a:gridCol>
                <a:gridCol w="2394577">
                  <a:extLst>
                    <a:ext uri="{9D8B030D-6E8A-4147-A177-3AD203B41FA5}">
                      <a16:colId xmlns:a16="http://schemas.microsoft.com/office/drawing/2014/main" xmlns="" val="1939445168"/>
                    </a:ext>
                  </a:extLst>
                </a:gridCol>
                <a:gridCol w="1749975">
                  <a:extLst>
                    <a:ext uri="{9D8B030D-6E8A-4147-A177-3AD203B41FA5}">
                      <a16:colId xmlns:a16="http://schemas.microsoft.com/office/drawing/2014/main" xmlns="" val="1678168469"/>
                    </a:ext>
                  </a:extLst>
                </a:gridCol>
              </a:tblGrid>
              <a:tr h="64361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Профиль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Предметы и курсы для углубленного изучения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Без родного языка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С родным языком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1573333269"/>
                  </a:ext>
                </a:extLst>
              </a:tr>
              <a:tr h="1831816">
                <a:tc rowSpan="2"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FFFF00"/>
                          </a:solidFill>
                          <a:effectLst/>
                        </a:rPr>
                        <a:t>Технологический</a:t>
                      </a:r>
                      <a:endParaRPr lang="ru-RU" sz="28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Инженерный:</a:t>
                      </a:r>
                    </a:p>
                    <a:p>
                      <a:r>
                        <a:rPr lang="ru-RU" sz="2000" dirty="0">
                          <a:effectLst/>
                        </a:rPr>
                        <a:t>— математика (алгебра и начала </a:t>
                      </a:r>
                      <a:r>
                        <a:rPr lang="ru-RU" sz="2000" dirty="0" err="1">
                          <a:effectLst/>
                        </a:rPr>
                        <a:t>матанализа</a:t>
                      </a:r>
                      <a:r>
                        <a:rPr lang="ru-RU" sz="2000" dirty="0">
                          <a:effectLst/>
                        </a:rPr>
                        <a:t>, геометрия, вероятность и статистика);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— физика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1 (№ 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14)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66552442"/>
                  </a:ext>
                </a:extLst>
              </a:tr>
              <a:tr h="1314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Информационно-технологический:</a:t>
                      </a:r>
                    </a:p>
                    <a:p>
                      <a:r>
                        <a:rPr lang="ru-RU" sz="2000" dirty="0">
                          <a:effectLst/>
                        </a:rPr>
                        <a:t>— математика (алгебра и начала </a:t>
                      </a:r>
                      <a:r>
                        <a:rPr lang="ru-RU" sz="2000" dirty="0" err="1">
                          <a:effectLst/>
                        </a:rPr>
                        <a:t>матанализа</a:t>
                      </a:r>
                      <a:r>
                        <a:rPr lang="ru-RU" sz="2000" dirty="0">
                          <a:effectLst/>
                        </a:rPr>
                        <a:t>, геометрия, вероятность и статистика);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— информатика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2 (№ 2)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15)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0465404"/>
                  </a:ext>
                </a:extLst>
              </a:tr>
              <a:tr h="643611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FFFF00"/>
                          </a:solidFill>
                          <a:effectLst/>
                        </a:rPr>
                        <a:t>Естественно-научный</a:t>
                      </a:r>
                      <a:endParaRPr lang="ru-RU" sz="20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Химия и биология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Учебный план (№ 3)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16)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9407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79178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Варианты федеральных учебных планов СОО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24176987"/>
              </p:ext>
            </p:extLst>
          </p:nvPr>
        </p:nvGraphicFramePr>
        <p:xfrm>
          <a:off x="166255" y="1113902"/>
          <a:ext cx="11804071" cy="5278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2849">
                  <a:extLst>
                    <a:ext uri="{9D8B030D-6E8A-4147-A177-3AD203B41FA5}">
                      <a16:colId xmlns:a16="http://schemas.microsoft.com/office/drawing/2014/main" xmlns="" val="2514653732"/>
                    </a:ext>
                  </a:extLst>
                </a:gridCol>
                <a:gridCol w="3852849">
                  <a:extLst>
                    <a:ext uri="{9D8B030D-6E8A-4147-A177-3AD203B41FA5}">
                      <a16:colId xmlns:a16="http://schemas.microsoft.com/office/drawing/2014/main" xmlns="" val="491711082"/>
                    </a:ext>
                  </a:extLst>
                </a:gridCol>
                <a:gridCol w="2367896">
                  <a:extLst>
                    <a:ext uri="{9D8B030D-6E8A-4147-A177-3AD203B41FA5}">
                      <a16:colId xmlns:a16="http://schemas.microsoft.com/office/drawing/2014/main" xmlns="" val="2487599712"/>
                    </a:ext>
                  </a:extLst>
                </a:gridCol>
                <a:gridCol w="1730477">
                  <a:extLst>
                    <a:ext uri="{9D8B030D-6E8A-4147-A177-3AD203B41FA5}">
                      <a16:colId xmlns:a16="http://schemas.microsoft.com/office/drawing/2014/main" xmlns="" val="246232207"/>
                    </a:ext>
                  </a:extLst>
                </a:gridCol>
              </a:tblGrid>
              <a:tr h="879764">
                <a:tc rowSpan="6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Гуманитарный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Литература и обществознание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Вариант 1 (№ 4)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(№ 18)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4563049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Литература и иностранный язык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Учебный план Вариант 2 (№ 5)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42403796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Литература и история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3 (№ 6)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58304342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История и обществознание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4 (№ 7)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5007359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Иностранный язык и история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5 (№ 8)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6407002"/>
                  </a:ext>
                </a:extLst>
              </a:tr>
              <a:tr h="87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Иностранный язык и обществознание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6 (№ 9)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–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843579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1099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/>
              <a:t>Варианты федеральных учебных планов СОО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9379846"/>
              </p:ext>
            </p:extLst>
          </p:nvPr>
        </p:nvGraphicFramePr>
        <p:xfrm>
          <a:off x="166255" y="1163783"/>
          <a:ext cx="11754196" cy="5062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6570">
                  <a:extLst>
                    <a:ext uri="{9D8B030D-6E8A-4147-A177-3AD203B41FA5}">
                      <a16:colId xmlns:a16="http://schemas.microsoft.com/office/drawing/2014/main" xmlns="" val="1767134410"/>
                    </a:ext>
                  </a:extLst>
                </a:gridCol>
                <a:gridCol w="3836570">
                  <a:extLst>
                    <a:ext uri="{9D8B030D-6E8A-4147-A177-3AD203B41FA5}">
                      <a16:colId xmlns:a16="http://schemas.microsoft.com/office/drawing/2014/main" xmlns="" val="1390259234"/>
                    </a:ext>
                  </a:extLst>
                </a:gridCol>
                <a:gridCol w="2357891">
                  <a:extLst>
                    <a:ext uri="{9D8B030D-6E8A-4147-A177-3AD203B41FA5}">
                      <a16:colId xmlns:a16="http://schemas.microsoft.com/office/drawing/2014/main" xmlns="" val="4082837916"/>
                    </a:ext>
                  </a:extLst>
                </a:gridCol>
                <a:gridCol w="1723165">
                  <a:extLst>
                    <a:ext uri="{9D8B030D-6E8A-4147-A177-3AD203B41FA5}">
                      <a16:colId xmlns:a16="http://schemas.microsoft.com/office/drawing/2014/main" xmlns="" val="2829367764"/>
                    </a:ext>
                  </a:extLst>
                </a:gridCol>
              </a:tblGrid>
              <a:tr h="1398835">
                <a:tc rowSpan="3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Математика (алгебра и начала </a:t>
                      </a:r>
                      <a:r>
                        <a:rPr lang="ru-RU" sz="2000" b="0" dirty="0" err="1">
                          <a:solidFill>
                            <a:schemeClr val="tx1"/>
                          </a:solidFill>
                          <a:effectLst/>
                        </a:rPr>
                        <a:t>матанализа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, геометрия, вероятность и статистика) и обществознание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Вариант 1 (№ 10)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Учебный план (№ 17)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4820453"/>
                  </a:ext>
                </a:extLst>
              </a:tr>
              <a:tr h="1398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Математика (алгебра и начала </a:t>
                      </a:r>
                      <a:r>
                        <a:rPr lang="ru-RU" sz="2000" dirty="0" err="1">
                          <a:effectLst/>
                        </a:rPr>
                        <a:t>матанализа</a:t>
                      </a:r>
                      <a:r>
                        <a:rPr lang="ru-RU" sz="2000" dirty="0">
                          <a:effectLst/>
                        </a:rPr>
                        <a:t>, геометрия, вероятность и статистика), обществознание и география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Вариант 2 (№ 11)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4679194"/>
                  </a:ext>
                </a:extLst>
              </a:tr>
              <a:tr h="8659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Обществознание и география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Учебный план Вариант 3 (№ 12)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</a:rPr>
                        <a:t>–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4316607"/>
                  </a:ext>
                </a:extLst>
              </a:tr>
              <a:tr h="139883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Универсальный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Школа сама определяет два предмета для изучения на углубленном уровне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13)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Учебный план (№ 19)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9900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5734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756" y="1803863"/>
            <a:ext cx="11479876" cy="3449782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/>
              <a:t>Решите, какие варианты учебных планов больше </a:t>
            </a:r>
            <a:r>
              <a:rPr lang="ru-RU" sz="2800" b="1" dirty="0">
                <a:solidFill>
                  <a:srgbClr val="0070C0"/>
                </a:solidFill>
              </a:rPr>
              <a:t>подходят вашей школе.</a:t>
            </a:r>
            <a:r>
              <a:rPr lang="ru-RU" sz="2800" b="1" dirty="0"/>
              <a:t> Можете разработать </a:t>
            </a:r>
            <a:r>
              <a:rPr lang="ru-RU" sz="2800" b="1" dirty="0">
                <a:solidFill>
                  <a:srgbClr val="0070C0"/>
                </a:solidFill>
              </a:rPr>
              <a:t>несколько учебных планов одного или разных профилей обучения. </a:t>
            </a:r>
            <a:r>
              <a:rPr lang="ru-RU" sz="2800" b="1" dirty="0"/>
              <a:t>Если нет подходящего федерального варианта – </a:t>
            </a:r>
            <a:r>
              <a:rPr lang="ru-RU" sz="2800" b="1" dirty="0">
                <a:solidFill>
                  <a:srgbClr val="0070C0"/>
                </a:solidFill>
              </a:rPr>
              <a:t>скорректируйте предложенные</a:t>
            </a:r>
            <a:r>
              <a:rPr lang="ru-RU" sz="2800" b="1" dirty="0"/>
              <a:t>. Можно добавить в план время на конструирование выбора ученика, его самоопределение и педагогическое сопровождение этих процессов, консультирование с </a:t>
            </a:r>
            <a:r>
              <a:rPr lang="ru-RU" sz="2800" b="1" dirty="0" err="1"/>
              <a:t>тьютором</a:t>
            </a:r>
            <a:r>
              <a:rPr lang="ru-RU" sz="2800" b="1" dirty="0"/>
              <a:t>, психологом, учителем, директором </a:t>
            </a:r>
            <a:r>
              <a:rPr lang="ru-RU" sz="2800" b="1" dirty="0">
                <a:solidFill>
                  <a:srgbClr val="0070C0"/>
                </a:solidFill>
              </a:rPr>
              <a:t>(п. 131.16 ФОП СОО).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0242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Алгоритм действий муниципального департамента (отдела) образования</a:t>
            </a:r>
            <a:endParaRPr lang="ru-RU" sz="2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41433659"/>
              </p:ext>
            </p:extLst>
          </p:nvPr>
        </p:nvGraphicFramePr>
        <p:xfrm>
          <a:off x="252153" y="1262008"/>
          <a:ext cx="11687694" cy="1140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xmlns="" val="1767134410"/>
                    </a:ext>
                  </a:extLst>
                </a:gridCol>
              </a:tblGrid>
              <a:tr h="4340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1. Взять под личный контроль процесс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перехода на профильное обучение.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1754820453"/>
                  </a:ext>
                </a:extLst>
              </a:tr>
              <a:tr h="70628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2. Издать нормативно-распорядительный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акт (приказ) о переходе на профильное обучение с определением конкретных профилей в подведомственных школах 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384990095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8045806"/>
              </p:ext>
            </p:extLst>
          </p:nvPr>
        </p:nvGraphicFramePr>
        <p:xfrm>
          <a:off x="252153" y="2415483"/>
          <a:ext cx="11687694" cy="1005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xmlns="" val="1767134410"/>
                    </a:ext>
                  </a:extLst>
                </a:gridCol>
              </a:tblGrid>
              <a:tr h="4504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3. Провести разъяснительную работу с родительской общественностью 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1754820453"/>
                  </a:ext>
                </a:extLst>
              </a:tr>
              <a:tr h="5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4. Данную информацию разместить на сайте департамента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(отдела) </a:t>
                      </a: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3849900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26019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Предложения по введению профильного обучения. Алгоритм действий.</a:t>
            </a:r>
            <a:endParaRPr lang="ru-RU" sz="2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397701"/>
              </p:ext>
            </p:extLst>
          </p:nvPr>
        </p:nvGraphicFramePr>
        <p:xfrm>
          <a:off x="252153" y="1262008"/>
          <a:ext cx="11687694" cy="1140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xmlns="" val="1767134410"/>
                    </a:ext>
                  </a:extLst>
                </a:gridCol>
              </a:tblGrid>
              <a:tr h="43408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1. Провести опрос учащихся и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родителей по выбору профиля обучения.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1754820453"/>
                  </a:ext>
                </a:extLst>
              </a:tr>
              <a:tr h="70628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2. Классным руководителям систематизировать результаты опроса и составить списки учеников, которые планируют продолжить обучение в 10 классе вашей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школы.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384990095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976482"/>
              </p:ext>
            </p:extLst>
          </p:nvPr>
        </p:nvGraphicFramePr>
        <p:xfrm>
          <a:off x="252153" y="2415483"/>
          <a:ext cx="11687694" cy="15650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xmlns="" val="1767134410"/>
                    </a:ext>
                  </a:extLst>
                </a:gridCol>
              </a:tblGrid>
              <a:tr h="4504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3. Разработать и утвердить локальный нормативный акт «Положение о профильном обучении»,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в котором необходимо закрепить принципы формирования профилей и комплектования профильных классов.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1754820453"/>
                  </a:ext>
                </a:extLst>
              </a:tr>
              <a:tr h="55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4. Каждой школе определиться с профильными классами на уровне среднего общего образования.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384990095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3718755"/>
              </p:ext>
            </p:extLst>
          </p:nvPr>
        </p:nvGraphicFramePr>
        <p:xfrm>
          <a:off x="252153" y="4540387"/>
          <a:ext cx="11687694" cy="1114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xmlns="" val="1767134410"/>
                    </a:ext>
                  </a:extLst>
                </a:gridCol>
              </a:tblGrid>
              <a:tr h="409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1754820453"/>
                  </a:ext>
                </a:extLst>
              </a:tr>
              <a:tr h="7037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7. Проинформируйте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родителей и учеников об условиях индивидуального отбора заранее, разместив информацию на официальном сайте и стендах школы.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384990095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51417335"/>
              </p:ext>
            </p:extLst>
          </p:nvPr>
        </p:nvGraphicFramePr>
        <p:xfrm>
          <a:off x="252153" y="3993626"/>
          <a:ext cx="11687694" cy="954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7694">
                  <a:extLst>
                    <a:ext uri="{9D8B030D-6E8A-4147-A177-3AD203B41FA5}">
                      <a16:colId xmlns:a16="http://schemas.microsoft.com/office/drawing/2014/main" xmlns="" val="1767134410"/>
                    </a:ext>
                  </a:extLst>
                </a:gridCol>
              </a:tblGrid>
              <a:tr h="450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</a:rPr>
                        <a:t>5. Прописать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профили в порядке приема на обучение в 2024-2025 учебном году.</a:t>
                      </a:r>
                      <a:endParaRPr lang="ru-RU" sz="2000" dirty="0" smtClean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1754820453"/>
                  </a:ext>
                </a:extLst>
              </a:tr>
              <a:tr h="50355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6. Издать приказ об организации индивидуального отбора в профильные 10-е</a:t>
                      </a:r>
                      <a:r>
                        <a:rPr lang="ru-RU" sz="20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классы.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95250" marR="95250" marT="47625" marB="47625"/>
                </a:tc>
                <a:extLst>
                  <a:ext uri="{0D108BD9-81ED-4DB2-BD59-A6C34878D82A}">
                    <a16:rowId xmlns:a16="http://schemas.microsoft.com/office/drawing/2014/main" xmlns="" val="3849900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66076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4975" y="3304856"/>
            <a:ext cx="9325494" cy="5492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4800" b="1" dirty="0" smtClean="0"/>
              <a:t>Спасибо за внимание.</a:t>
            </a:r>
            <a:endParaRPr lang="ru-RU" sz="48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59133" y="3259137"/>
            <a:ext cx="129710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616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+mn-lt"/>
              </a:rPr>
              <a:t>Нормативно-правовая база, в соответствии с которой осуществляется переход на профильное обучение</a:t>
            </a:r>
            <a:endParaRPr lang="ru-RU" sz="28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27358"/>
            <a:ext cx="10574867" cy="1549400"/>
          </a:xfr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ru-RU" sz="2000" b="1" dirty="0"/>
              <a:t>Постановление Правительства Чеченской Республики от 5 мая 2015 г. N 80 </a:t>
            </a:r>
            <a:r>
              <a:rPr lang="ru-RU" sz="2000" b="1" dirty="0" smtClean="0"/>
              <a:t>«Об </a:t>
            </a:r>
            <a:r>
              <a:rPr lang="ru-RU" sz="2000" b="1" dirty="0"/>
              <a:t>утверждении Порядка организации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</a:t>
            </a:r>
            <a:r>
              <a:rPr lang="ru-RU" sz="2000" b="1" dirty="0" smtClean="0"/>
              <a:t>обучения»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737637"/>
            <a:ext cx="10515600" cy="101566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000" b="1" dirty="0"/>
              <a:t>Приказ Министерства образования и науки РФ от 17 мая 2012 г. № 413 </a:t>
            </a:r>
            <a:r>
              <a:rPr lang="ru-RU" sz="2000" b="1" dirty="0" smtClean="0"/>
              <a:t>«Об </a:t>
            </a:r>
            <a:r>
              <a:rPr lang="ru-RU" sz="2000" b="1" dirty="0"/>
              <a:t>утверждении федерального государственного образовательного стандарта среднего (полного) общего </a:t>
            </a:r>
            <a:r>
              <a:rPr lang="ru-RU" sz="2000" b="1" dirty="0" smtClean="0"/>
              <a:t>образования»</a:t>
            </a:r>
            <a:endParaRPr lang="ru-RU" sz="2000" b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8200" y="1819010"/>
            <a:ext cx="10574867" cy="9072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Часть 5 статьи 67  Федерального закона </a:t>
            </a:r>
            <a:r>
              <a:rPr lang="ru-RU" sz="2400" dirty="0"/>
              <a:t>от 29 декабря 2012 г. </a:t>
            </a:r>
            <a:r>
              <a:rPr lang="ru-RU" sz="2400" dirty="0" smtClean="0"/>
              <a:t>№ </a:t>
            </a:r>
            <a:r>
              <a:rPr lang="ru-RU" sz="2400" dirty="0"/>
              <a:t>273-ФЗ </a:t>
            </a:r>
            <a:r>
              <a:rPr lang="ru-RU" sz="2400" dirty="0" smtClean="0"/>
              <a:t>«Об </a:t>
            </a:r>
            <a:r>
              <a:rPr lang="ru-RU" sz="2400" dirty="0"/>
              <a:t>образовании в Российской </a:t>
            </a:r>
            <a:r>
              <a:rPr lang="ru-RU" sz="2400" dirty="0" smtClean="0"/>
              <a:t>Федерации»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2987146"/>
            <a:ext cx="10515600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smtClean="0"/>
              <a:t>Статья 17.1 Закона </a:t>
            </a:r>
            <a:r>
              <a:rPr lang="ru-RU" b="1" dirty="0"/>
              <a:t>Чеченской Республики от 30 октября 2014 года </a:t>
            </a:r>
            <a:r>
              <a:rPr lang="ru-RU" b="1" dirty="0" smtClean="0"/>
              <a:t>№ </a:t>
            </a:r>
            <a:r>
              <a:rPr lang="ru-RU" b="1" dirty="0"/>
              <a:t>37-РЗ </a:t>
            </a:r>
            <a:r>
              <a:rPr lang="ru-RU" b="1" dirty="0" smtClean="0"/>
              <a:t>«Об </a:t>
            </a:r>
            <a:r>
              <a:rPr lang="ru-RU" b="1" dirty="0"/>
              <a:t>образовании в Чеченской </a:t>
            </a:r>
            <a:r>
              <a:rPr lang="ru-RU" b="1" dirty="0" smtClean="0"/>
              <a:t>Республике»  (статья введена 19 ноября 2021 года)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4414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+mn-lt"/>
              </a:rPr>
              <a:t>Нормативно-правовая база, в соответствии с которой осуществляется переход на профильное обучение</a:t>
            </a:r>
            <a:endParaRPr lang="ru-RU" sz="2800" b="1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1878640"/>
            <a:ext cx="10515600" cy="156966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/>
              <a:t>Приказ Министерства просвещения РФ от 2 сентября 2020 г. № 458 </a:t>
            </a:r>
            <a:r>
              <a:rPr lang="ru-RU" sz="2400" b="1" dirty="0" smtClean="0"/>
              <a:t>«Об </a:t>
            </a:r>
            <a:r>
              <a:rPr lang="ru-RU" sz="2400" b="1" dirty="0"/>
              <a:t>утверждении Порядка приема на обучение по образовательным программам начального общего, основного общего и среднего общего </a:t>
            </a:r>
            <a:r>
              <a:rPr lang="ru-RU" sz="2400" b="1" dirty="0" smtClean="0"/>
              <a:t>образования» с изменениями и дополнениями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3766796"/>
            <a:ext cx="10515600" cy="120032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400" b="1" dirty="0"/>
              <a:t>Приказ Министерства просвещения РФ от 18 мая 2023 г. N 371 "Об утверждении федеральной образовательной программы среднего общего образования" (с изменениями и дополнениями)</a:t>
            </a:r>
          </a:p>
        </p:txBody>
      </p:sp>
    </p:spTree>
    <p:extLst>
      <p:ext uri="{BB962C8B-B14F-4D97-AF65-F5344CB8AC3E}">
        <p14:creationId xmlns:p14="http://schemas.microsoft.com/office/powerpoint/2010/main" xmlns="" val="4048093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/>
              <a:t>Статья 17.1 Закона Чеченской Республики от 30 октября 2014 года № 37-РЗ «Об образовании в Чеченской Республике»  (статья введена 19 ноября 2021 года) </a:t>
            </a:r>
            <a:r>
              <a:rPr lang="ru-RU" sz="2800" dirty="0" smtClean="0"/>
              <a:t>: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1348" y="2130887"/>
            <a:ext cx="10849303" cy="403187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/>
              <a:t>Организация индивидуального отбора при приеме либо переводе в государственные и муниципальные образовательные организации Чеченской Республики для получения основного общего и среднего общего образования с углубленным изучением отдельных учебных предметов или профильного обучения допускается в случаях и в порядке, установленных </a:t>
            </a:r>
            <a:r>
              <a:rPr lang="ru-RU" sz="3200" dirty="0">
                <a:solidFill>
                  <a:srgbClr val="FFFF00"/>
                </a:solidFill>
              </a:rPr>
              <a:t>Правительством Чеченской Республики.</a:t>
            </a:r>
            <a:r>
              <a:rPr lang="ru-RU" sz="3200" dirty="0"/>
              <a:t>".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34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427" y="157656"/>
            <a:ext cx="11338034" cy="285355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/>
              <a:t>Постановление Правительства Чеченской Республики от 5 мая 2015 г. N 80 «Об утверждении Порядка организации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1792" y="3129384"/>
            <a:ext cx="10849303" cy="353943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b="1" dirty="0">
                <a:solidFill>
                  <a:schemeClr val="bg1"/>
                </a:solidFill>
              </a:rPr>
              <a:t>Утвердить прилагаемый </a:t>
            </a:r>
            <a:r>
              <a:rPr lang="ru-RU" sz="3200" b="1" dirty="0">
                <a:solidFill>
                  <a:srgbClr val="FFFF00"/>
                </a:solidFill>
              </a:rPr>
              <a:t>Порядок</a:t>
            </a:r>
            <a:r>
              <a:rPr lang="ru-RU" sz="3200" b="1" dirty="0">
                <a:solidFill>
                  <a:schemeClr val="bg1"/>
                </a:solidFill>
              </a:rPr>
              <a:t> организации индивидуального отбора при приеме </a:t>
            </a:r>
            <a:r>
              <a:rPr lang="ru-RU" sz="3200" b="1" dirty="0" smtClean="0">
                <a:solidFill>
                  <a:schemeClr val="bg1"/>
                </a:solidFill>
              </a:rPr>
              <a:t>либо переводе </a:t>
            </a:r>
            <a:r>
              <a:rPr lang="ru-RU" sz="3200" b="1" dirty="0">
                <a:solidFill>
                  <a:schemeClr val="bg1"/>
                </a:solidFill>
              </a:rPr>
              <a:t>в государственные и муниципальные образовательные организации для получения </a:t>
            </a:r>
            <a:r>
              <a:rPr lang="ru-RU" sz="3200" b="1" dirty="0" smtClean="0">
                <a:solidFill>
                  <a:schemeClr val="bg1"/>
                </a:solidFill>
              </a:rPr>
              <a:t>основного общего </a:t>
            </a:r>
            <a:r>
              <a:rPr lang="ru-RU" sz="3200" b="1" dirty="0">
                <a:solidFill>
                  <a:schemeClr val="bg1"/>
                </a:solidFill>
              </a:rPr>
              <a:t>и среднего общего образования с углубленным изучением отдельных учебных предметов </a:t>
            </a:r>
            <a:r>
              <a:rPr lang="ru-RU" sz="3200" b="1" dirty="0" smtClean="0">
                <a:solidFill>
                  <a:schemeClr val="bg1"/>
                </a:solidFill>
              </a:rPr>
              <a:t>или для </a:t>
            </a:r>
            <a:r>
              <a:rPr lang="ru-RU" sz="3200" b="1" dirty="0">
                <a:solidFill>
                  <a:schemeClr val="bg1"/>
                </a:solidFill>
              </a:rPr>
              <a:t>профильного </a:t>
            </a:r>
            <a:r>
              <a:rPr lang="ru-RU" sz="3200" b="1" dirty="0" smtClean="0">
                <a:solidFill>
                  <a:schemeClr val="bg1"/>
                </a:solidFill>
              </a:rPr>
              <a:t>обучения (п. 1 данного постановления) 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426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/>
              <a:t>Часть 5 статьи 67  Федерального закона от 29 декабря 2012 г. № 273-ФЗ «Об образовании в Российской Федерации</a:t>
            </a:r>
            <a:r>
              <a:rPr lang="ru-RU" sz="2800" b="1" dirty="0" smtClean="0"/>
              <a:t>»: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1348" y="2130887"/>
            <a:ext cx="10849303" cy="403187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/>
              <a:t>Организация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 допускается в случаях и в порядке, которые предусмотрены законодательством </a:t>
            </a:r>
            <a:r>
              <a:rPr lang="ru-RU" sz="3200" b="1" dirty="0">
                <a:solidFill>
                  <a:srgbClr val="FFFF00"/>
                </a:solidFill>
              </a:rPr>
              <a:t>субъекта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xmlns="" val="116300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2800" b="1" dirty="0"/>
              <a:t>Приказ Министерства просвещения РФ от 2 сентября 2020 г. № 458 «Об утверждении Порядка приема на обучение по образовательным программам начального общего, основного общего и среднего общего образования» с изменениями и </a:t>
            </a:r>
            <a:r>
              <a:rPr lang="ru-RU" sz="2800" b="1" dirty="0" smtClean="0"/>
              <a:t>дополнениями: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71348" y="2130887"/>
            <a:ext cx="10849303" cy="403187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Организация </a:t>
            </a:r>
            <a:r>
              <a:rPr lang="ru-RU" sz="3200" dirty="0"/>
              <a:t>индивидуального отбора при приеме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 допускается в случаях и в порядке, которые предусмотрены </a:t>
            </a:r>
            <a:r>
              <a:rPr lang="ru-RU" sz="3200" dirty="0">
                <a:solidFill>
                  <a:srgbClr val="FFFF00"/>
                </a:solidFill>
              </a:rPr>
              <a:t>законодательством субъекта Российской </a:t>
            </a:r>
            <a:r>
              <a:rPr lang="ru-RU" sz="3200" dirty="0" smtClean="0">
                <a:solidFill>
                  <a:srgbClr val="FFFF00"/>
                </a:solidFill>
              </a:rPr>
              <a:t>Федерации</a:t>
            </a:r>
            <a:r>
              <a:rPr lang="ru-RU" sz="3200" dirty="0" smtClean="0"/>
              <a:t> (п. 18 данного Порядка)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681355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b="1" dirty="0"/>
              <a:t>Приказ Министерства просвещения РФ от 18 мая 2023 г. N 371 "Об утверждении федеральной образовательной программы среднего общего образования" (с изменениями и дополнениями)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1" y="3061052"/>
            <a:ext cx="10515600" cy="206210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/>
              <a:t>В ФОП есть 19 примерных учебных планов по профилям с вариациями предметов, изучаемых на углубленном уровне. Каждый включает </a:t>
            </a:r>
            <a:r>
              <a:rPr lang="ru-RU" sz="3200" dirty="0" err="1"/>
              <a:t>расчасовку</a:t>
            </a:r>
            <a:r>
              <a:rPr lang="ru-RU" sz="3200" dirty="0"/>
              <a:t> для пятидневной и шестидневной учебной недели.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0732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2700" b="1" dirty="0" smtClean="0"/>
              <a:t> </a:t>
            </a: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4000" b="1" dirty="0" smtClean="0"/>
              <a:t>Единое содержание общего образования</a:t>
            </a: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38201" y="3061052"/>
            <a:ext cx="10515600" cy="156966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На портале: </a:t>
            </a:r>
            <a:r>
              <a:rPr lang="en-US" sz="3200" dirty="0" smtClean="0">
                <a:solidFill>
                  <a:schemeClr val="tx1"/>
                </a:solidFill>
              </a:rPr>
              <a:t>edsoo.ru</a:t>
            </a:r>
            <a:r>
              <a:rPr lang="ru-RU" sz="3200" dirty="0" smtClean="0"/>
              <a:t> есть федеральные рабочие </a:t>
            </a:r>
            <a:r>
              <a:rPr lang="ru-RU" sz="3200" dirty="0"/>
              <a:t>п</a:t>
            </a:r>
            <a:r>
              <a:rPr lang="ru-RU" sz="3200" dirty="0" smtClean="0"/>
              <a:t>рограммы предметов как для базового уровня так и для углубленного уровня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2008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12068</TotalTime>
  <Words>1153</Words>
  <Application>Microsoft Office PowerPoint</Application>
  <PresentationFormat>Произвольный</PresentationFormat>
  <Paragraphs>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Обсуждение вопроса о переходе школ Чеченской Республики на профильное обучение </vt:lpstr>
      <vt:lpstr>Нормативно-правовая база, в соответствии с которой осуществляется переход на профильное обучение</vt:lpstr>
      <vt:lpstr>Нормативно-правовая база, в соответствии с которой осуществляется переход на профильное обучение</vt:lpstr>
      <vt:lpstr>Статья 17.1 Закона Чеченской Республики от 30 октября 2014 года № 37-РЗ «Об образовании в Чеченской Республике»  (статья введена 19 ноября 2021 года) :</vt:lpstr>
      <vt:lpstr>Постановление Правительства Чеченской Республики от 5 мая 2015 г. N 80 «Об утверждении Порядка организации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обучения»</vt:lpstr>
      <vt:lpstr>Часть 5 статьи 67  Федерального закона от 29 декабря 2012 г. № 273-ФЗ «Об образовании в Российской Федерации»:</vt:lpstr>
      <vt:lpstr>Приказ Министерства просвещения РФ от 2 сентября 2020 г. № 458 «Об утверждении Порядка приема на обучение по образовательным программам начального общего, основного общего и среднего общего образования» с изменениями и дополнениями:</vt:lpstr>
      <vt:lpstr>Приказ Министерства просвещения РФ от 18 мая 2023 г. N 371 "Об утверждении федеральной образовательной программы среднего общего образования" (с изменениями и дополнениями)</vt:lpstr>
      <vt:lpstr>  Единое содержание общего образования   </vt:lpstr>
      <vt:lpstr>Варианты федеральных учебных планов СОО</vt:lpstr>
      <vt:lpstr>Варианты федеральных учебных планов СОО</vt:lpstr>
      <vt:lpstr>Варианты федеральных учебных планов СОО</vt:lpstr>
      <vt:lpstr>Решите, какие варианты учебных планов больше подходят вашей школе. Можете разработать несколько учебных планов одного или разных профилей обучения. Если нет подходящего федерального варианта – скорректируйте предложенные. Можно добавить в план время на конструирование выбора ученика, его самоопределение и педагогическое сопровождение этих процессов, консультирование с тьютором, психологом, учителем, директором (п. 131.16 ФОП СОО).</vt:lpstr>
      <vt:lpstr>Алгоритм действий муниципального департамента (отдела) образования</vt:lpstr>
      <vt:lpstr>Предложения по введению профильного обучения. Алгоритм действий.</vt:lpstr>
      <vt:lpstr>Спасибо за внимание.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для руководителей образовательных организаций Чеченской Республики по изменениям законодательства в сфере образования</dc:title>
  <dc:creator>Moin95</dc:creator>
  <cp:lastModifiedBy>1</cp:lastModifiedBy>
  <cp:revision>328</cp:revision>
  <cp:lastPrinted>2023-03-22T11:55:40Z</cp:lastPrinted>
  <dcterms:created xsi:type="dcterms:W3CDTF">2022-03-10T09:16:42Z</dcterms:created>
  <dcterms:modified xsi:type="dcterms:W3CDTF">2024-09-10T09:49:33Z</dcterms:modified>
</cp:coreProperties>
</file>